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Average"/>
      <p:regular r:id="rId31"/>
    </p:embeddedFont>
    <p:embeddedFont>
      <p:font typeface="Comfortaa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verage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33" Type="http://schemas.openxmlformats.org/officeDocument/2006/relationships/font" Target="fonts/Comfortaa-bold.fntdata"/><Relationship Id="rId10" Type="http://schemas.openxmlformats.org/officeDocument/2006/relationships/slide" Target="slides/slide5.xml"/><Relationship Id="rId32" Type="http://schemas.openxmlformats.org/officeDocument/2006/relationships/font" Target="fonts/Comforta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f817c7b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df817c7b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f817c7b2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df817c7b2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df878feef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df878feef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f878feef6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f878feef6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f878feef6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df878feef6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f878feef6_3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df878feef6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f878feef6_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df878feef6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df878feef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df878feef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23630543_1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23630543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b9a0b074_1_1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b9a0b074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f817c7b2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df817c7b2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23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 carb 4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Energy Projects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Soil Carbon 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sequestration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 for energy projects.</a:t>
            </a:r>
            <a:endParaRPr b="1"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292825" y="6302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38859" l="29568" r="25398" t="9575"/>
          <a:stretch/>
        </p:blipFill>
        <p:spPr>
          <a:xfrm>
            <a:off x="483800" y="571450"/>
            <a:ext cx="1782400" cy="17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775" y="162725"/>
            <a:ext cx="6395375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9E9E9E"/>
                </a:solidFill>
                <a:latin typeface="Comfortaa"/>
                <a:ea typeface="Comfortaa"/>
                <a:cs typeface="Comfortaa"/>
                <a:sym typeface="Comfortaa"/>
              </a:rPr>
              <a:t>Implementation</a:t>
            </a:r>
            <a:endParaRPr b="1" sz="2100">
              <a:solidFill>
                <a:srgbClr val="9E9E9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22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➔"/>
            </a:pPr>
            <a:r>
              <a:rPr b="1" lang="en" sz="16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Species introduction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aleway"/>
              <a:buChar char="➔"/>
            </a:pPr>
            <a:r>
              <a:rPr b="1" lang="en" sz="16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Biochar application</a:t>
            </a:r>
            <a:br>
              <a:rPr b="1" lang="en" sz="16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Environmental impact analysis.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➔"/>
            </a:pPr>
            <a:r>
              <a:rPr b="1" lang="en" sz="16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Microbiota enhancement</a:t>
            </a:r>
            <a:endParaRPr b="1" sz="16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Using methods like JADAM to enhance microbiota.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Char char="➔"/>
            </a:pPr>
            <a:r>
              <a:rPr b="1" lang="en" sz="16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High microbiota soil planting</a:t>
            </a:r>
            <a:endParaRPr b="1" sz="16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260849" y="303925"/>
            <a:ext cx="8622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521407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Implementation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1" marL="521407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1" marL="750007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Regenerative Species Introduction</a:t>
            </a:r>
            <a:r>
              <a:rPr b="0" lang="en" sz="1800">
                <a:latin typeface="Comfortaa"/>
                <a:ea typeface="Comfortaa"/>
                <a:cs typeface="Comfortaa"/>
                <a:sym typeface="Comfortaa"/>
              </a:rPr>
              <a:t>: Introduce plant species known for their regenerative effects on soil health.</a:t>
            </a:r>
            <a:endParaRPr b="0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1" marL="750007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Biochar Application: </a:t>
            </a:r>
            <a:r>
              <a:rPr b="0" lang="en" sz="1800">
                <a:latin typeface="Comfortaa"/>
                <a:ea typeface="Comfortaa"/>
                <a:cs typeface="Comfortaa"/>
                <a:sym typeface="Comfortaa"/>
              </a:rPr>
              <a:t>Utilize biochar to improve soil structure, enhance nutrient availability, and increase carbon sequestration.</a:t>
            </a:r>
            <a:endParaRPr b="0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1" marL="750007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Microbiota Enhancement</a:t>
            </a:r>
            <a:r>
              <a:rPr b="0" lang="en" sz="1800">
                <a:latin typeface="Comfortaa"/>
                <a:ea typeface="Comfortaa"/>
                <a:cs typeface="Comfortaa"/>
                <a:sym typeface="Comfortaa"/>
              </a:rPr>
              <a:t>: Accelerate the introduction of beneficial microorganisms using methods like JADAM, enriching soil life and health.</a:t>
            </a:r>
            <a:endParaRPr b="0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1" marL="750007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High Microbiota Soil Planting: </a:t>
            </a:r>
            <a:r>
              <a:rPr b="0" lang="en" sz="1800">
                <a:latin typeface="Comfortaa"/>
                <a:ea typeface="Comfortaa"/>
                <a:cs typeface="Comfortaa"/>
                <a:sym typeface="Comfortaa"/>
              </a:rPr>
              <a:t>Select and plant species in soil enriched with high levels of microbiota, fostering a self-sustaining ecosystem.</a:t>
            </a:r>
            <a:endParaRPr b="0"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9E9E9E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72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omfortaa"/>
                <a:ea typeface="Comfortaa"/>
                <a:cs typeface="Comfortaa"/>
                <a:sym typeface="Comfortaa"/>
              </a:rPr>
              <a:t>Implementing soil carbon capture in renewable energy projects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39411" l="29726" r="25240" t="9023"/>
          <a:stretch/>
        </p:blipFill>
        <p:spPr>
          <a:xfrm>
            <a:off x="203350" y="509275"/>
            <a:ext cx="2037400" cy="199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775" y="162725"/>
            <a:ext cx="6395375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/>
        </p:nvSpPr>
        <p:spPr>
          <a:xfrm>
            <a:off x="2855550" y="687404"/>
            <a:ext cx="3432900" cy="188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9E9E9E"/>
                </a:solidFill>
                <a:latin typeface="Comfortaa"/>
                <a:ea typeface="Comfortaa"/>
                <a:cs typeface="Comfortaa"/>
                <a:sym typeface="Comfortaa"/>
              </a:rPr>
              <a:t>Mixing SCS with renewable projects</a:t>
            </a:r>
            <a:endParaRPr b="1" sz="2100">
              <a:solidFill>
                <a:srgbClr val="9E9E9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8" name="Google Shape;148;p25"/>
          <p:cNvSpPr txBox="1"/>
          <p:nvPr>
            <p:ph idx="4294967295" type="body"/>
          </p:nvPr>
        </p:nvSpPr>
        <p:spPr>
          <a:xfrm>
            <a:off x="2855550" y="2979152"/>
            <a:ext cx="3432900" cy="17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➔"/>
            </a:pPr>
            <a:r>
              <a:rPr b="1" lang="en" sz="16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Solar Energy Projects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aleway"/>
              <a:buChar char="➔"/>
            </a:pPr>
            <a:r>
              <a:rPr b="1" lang="en" sz="16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Wind energy Projects</a:t>
            </a:r>
            <a:endParaRPr b="1" sz="16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600"/>
              <a:buFont typeface="Comfortaa"/>
              <a:buChar char="➔"/>
            </a:pPr>
            <a:r>
              <a:rPr b="1" lang="en" sz="16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BESS Projects</a:t>
            </a:r>
            <a:endParaRPr b="1" sz="16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Solar energy Projects</a:t>
            </a:r>
            <a:endParaRPr sz="30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4" name="Google Shape;154;p26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In agreement with land owner, can be set as farming project to cultivate shadowlike </a:t>
            </a: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species</a:t>
            </a: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, like carrot, blueberry or coffee, or agroforestry.  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" name="Google Shape;155;p26"/>
          <p:cNvSpPr txBox="1"/>
          <p:nvPr>
            <p:ph idx="2" type="body"/>
          </p:nvPr>
        </p:nvSpPr>
        <p:spPr>
          <a:xfrm>
            <a:off x="4939500" y="2089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4572000" y="0"/>
            <a:ext cx="4572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Wind energy projects</a:t>
            </a:r>
            <a:endParaRPr sz="30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2" name="Google Shape;162;p27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Can use agroforestry or farming as well, and is a good place to interact with local ranchers to use flock of sheeps as pruning tools.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3" name="Google Shape;163;p27"/>
          <p:cNvSpPr txBox="1"/>
          <p:nvPr>
            <p:ph idx="2" type="body"/>
          </p:nvPr>
        </p:nvSpPr>
        <p:spPr>
          <a:xfrm>
            <a:off x="4939500" y="2089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 rotWithShape="1">
          <a:blip r:embed="rId3">
            <a:alphaModFix/>
          </a:blip>
          <a:srcRect b="0" l="25000" r="25000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BESS Projects</a:t>
            </a:r>
            <a:endParaRPr sz="30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0" name="Google Shape;170;p28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In the same way than previous projects.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1" name="Google Shape;171;p28"/>
          <p:cNvSpPr txBox="1"/>
          <p:nvPr>
            <p:ph idx="2" type="body"/>
          </p:nvPr>
        </p:nvSpPr>
        <p:spPr>
          <a:xfrm>
            <a:off x="4939500" y="2089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 rotWithShape="1">
          <a:blip r:embed="rId3">
            <a:alphaModFix/>
          </a:blip>
          <a:srcRect b="0" l="24964" r="24964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 carb 4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Energy Projects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 b="39411" l="29726" r="25240" t="9023"/>
          <a:stretch/>
        </p:blipFill>
        <p:spPr>
          <a:xfrm>
            <a:off x="6250775" y="712150"/>
            <a:ext cx="2679650" cy="26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125475" y="483800"/>
            <a:ext cx="4045200" cy="42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Soil Carbon Capture</a:t>
            </a:r>
            <a:r>
              <a:rPr lang="en" sz="29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70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55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b="0" lang="en" sz="155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he United Nations estimates by 2030, global soil carbon sequestration can potentially mitigate around five gigatonnes of carbon per year.</a:t>
            </a:r>
            <a:endParaRPr b="0" sz="155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55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55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Soil is the skin of our planet. This thin layer of living material holds roots, water and nutrients, as well as a myriad of organisms and organic matter. To truly see the biodiversity it holds, one must look down; below the surface of the soil.</a:t>
            </a:r>
            <a:endParaRPr b="0" sz="155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15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3">
            <a:alphaModFix/>
          </a:blip>
          <a:srcRect b="0" l="14644" r="14644" t="0"/>
          <a:stretch/>
        </p:blipFill>
        <p:spPr>
          <a:xfrm>
            <a:off x="4488725" y="0"/>
            <a:ext cx="4655273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b="0" l="20606" r="20600" t="0"/>
          <a:stretch/>
        </p:blipFill>
        <p:spPr>
          <a:xfrm>
            <a:off x="-1" y="0"/>
            <a:ext cx="456719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4832750" y="980400"/>
            <a:ext cx="4033800" cy="38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50">
                <a:latin typeface="Comfortaa"/>
                <a:ea typeface="Comfortaa"/>
                <a:cs typeface="Comfortaa"/>
                <a:sym typeface="Comfortaa"/>
              </a:rPr>
              <a:t>The soil can sequester carbon, improve biodiversity, recharge aquifers, boost rural economies, and most importantly for the future of humanity, stabilize the climate. </a:t>
            </a:r>
            <a:endParaRPr sz="16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6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50">
                <a:latin typeface="Comfortaa"/>
                <a:ea typeface="Comfortaa"/>
                <a:cs typeface="Comfortaa"/>
                <a:sym typeface="Comfortaa"/>
              </a:rPr>
              <a:t>Restoring soil through regenerative agriculture, including organic no-till cropping, holistic planned grazing, and agroforestry, can provide food, water, and climate security for present and future generations. </a:t>
            </a:r>
            <a:endParaRPr sz="16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3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45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What is Soil Organic Carbon Sequestration</a:t>
            </a:r>
            <a:endParaRPr b="1" sz="245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05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50">
                <a:latin typeface="Comfortaa"/>
                <a:ea typeface="Comfortaa"/>
                <a:cs typeface="Comfortaa"/>
                <a:sym typeface="Comfortaa"/>
              </a:rPr>
              <a:t>Soil Carbon Sequestration is the process of transferring CO2 from the atmosphere into the soil in the form of organic carbon. </a:t>
            </a:r>
            <a:endParaRPr sz="16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50">
                <a:latin typeface="Comfortaa"/>
                <a:ea typeface="Comfortaa"/>
                <a:cs typeface="Comfortaa"/>
                <a:sym typeface="Comfortaa"/>
              </a:rPr>
              <a:t>This process begins with photosynthesis, where plants convert atmospheric carbon dioxide into organic compounds. </a:t>
            </a:r>
            <a:endParaRPr sz="16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50">
                <a:latin typeface="Comfortaa"/>
                <a:ea typeface="Comfortaa"/>
                <a:cs typeface="Comfortaa"/>
                <a:sym typeface="Comfortaa"/>
              </a:rPr>
              <a:t>These compounds are then incorporated into the soil through plant residues and root exudates.</a:t>
            </a:r>
            <a:endParaRPr sz="16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3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3" name="Google Shape;93;p16" title="File:Carbon sequestration-2009-10-07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1" y="0"/>
            <a:ext cx="4572006" cy="5143498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4" name="Google Shape;94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4294967295" type="title"/>
          </p:nvPr>
        </p:nvSpPr>
        <p:spPr>
          <a:xfrm>
            <a:off x="2165400" y="7121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Our vision </a:t>
            </a:r>
            <a:endParaRPr sz="240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17"/>
          <p:cNvSpPr txBox="1"/>
          <p:nvPr>
            <p:ph idx="4294967295" type="title"/>
          </p:nvPr>
        </p:nvSpPr>
        <p:spPr>
          <a:xfrm>
            <a:off x="2292725" y="1480150"/>
            <a:ext cx="51972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603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" sz="22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This presentation outlines an approach to enhancing soil health and maximizing carbon sequestration through regeneration practices to potentially be implemented in potential Renewable Energy projects, through the regenerative agroforestry.  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925" y="162725"/>
            <a:ext cx="5749024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Understanding soil </a:t>
            </a:r>
            <a:r>
              <a:rPr b="1" lang="en" sz="30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dynamics</a:t>
            </a:r>
            <a:endParaRPr b="1" sz="30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18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aleway"/>
              <a:buChar char="➔"/>
            </a:pPr>
            <a:r>
              <a:rPr b="1" lang="en" sz="16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Observation Phase</a:t>
            </a:r>
            <a:br>
              <a:rPr lang="en" sz="1400">
                <a:latin typeface="Comfortaa"/>
                <a:ea typeface="Comfortaa"/>
                <a:cs typeface="Comfortaa"/>
                <a:sym typeface="Comfortaa"/>
              </a:rPr>
            </a:b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Checking current situation of the soil, identifying local species, orography, etc.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aleway"/>
              <a:buChar char="➔"/>
            </a:pPr>
            <a:r>
              <a:rPr b="1" lang="en" sz="16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Analysis Phase</a:t>
            </a:r>
            <a:br>
              <a:rPr b="1" lang="en" sz="16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Environmental impact analysis.</a:t>
            </a: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➔"/>
            </a:pPr>
            <a:r>
              <a:rPr b="1" lang="en" sz="16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Implementation</a:t>
            </a:r>
            <a:endParaRPr b="1" sz="16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Introduction of regenerative species, check microbiota and biochar</a:t>
            </a:r>
            <a:r>
              <a:rPr lang="en" sz="1400">
                <a:latin typeface="Average"/>
                <a:ea typeface="Average"/>
                <a:cs typeface="Average"/>
                <a:sym typeface="Average"/>
              </a:rPr>
              <a:t>.</a:t>
            </a:r>
            <a:endParaRPr sz="14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1619903" y="126491"/>
            <a:ext cx="62442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Observation Phase: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1" marL="7429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AutoNum type="arabicPeriod"/>
            </a:pPr>
            <a:r>
              <a:rPr lang="en" sz="2300">
                <a:latin typeface="Comfortaa"/>
                <a:ea typeface="Comfortaa"/>
                <a:cs typeface="Comfortaa"/>
                <a:sym typeface="Comfortaa"/>
              </a:rPr>
              <a:t>Analyze Existing Vegetation: </a:t>
            </a:r>
            <a:r>
              <a:rPr b="0" lang="en" sz="2300">
                <a:latin typeface="Comfortaa"/>
                <a:ea typeface="Comfortaa"/>
                <a:cs typeface="Comfortaa"/>
                <a:sym typeface="Comfortaa"/>
              </a:rPr>
              <a:t>Identify plant species present in the soil.</a:t>
            </a:r>
            <a:endParaRPr b="0"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3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1" marL="7429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AutoNum type="arabicPeriod"/>
            </a:pPr>
            <a:r>
              <a:rPr lang="en" sz="2300">
                <a:latin typeface="Comfortaa"/>
                <a:ea typeface="Comfortaa"/>
                <a:cs typeface="Comfortaa"/>
                <a:sym typeface="Comfortaa"/>
              </a:rPr>
              <a:t>Consider Environmental Factors: </a:t>
            </a:r>
            <a:r>
              <a:rPr b="0" lang="en" sz="2300">
                <a:latin typeface="Comfortaa"/>
                <a:ea typeface="Comfortaa"/>
                <a:cs typeface="Comfortaa"/>
                <a:sym typeface="Comfortaa"/>
              </a:rPr>
              <a:t>Assess orographic features and environmental conditions.</a:t>
            </a:r>
            <a:endParaRPr b="0"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3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1" marL="7429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AutoNum type="arabicPeriod"/>
            </a:pPr>
            <a:r>
              <a:rPr lang="en" sz="2300">
                <a:latin typeface="Comfortaa"/>
                <a:ea typeface="Comfortaa"/>
                <a:cs typeface="Comfortaa"/>
                <a:sym typeface="Comfortaa"/>
              </a:rPr>
              <a:t>Evaluate Pruning Susceptibility: </a:t>
            </a:r>
            <a:r>
              <a:rPr b="0" lang="en" sz="2300">
                <a:latin typeface="Comfortaa"/>
                <a:ea typeface="Comfortaa"/>
                <a:cs typeface="Comfortaa"/>
                <a:sym typeface="Comfortaa"/>
              </a:rPr>
              <a:t>Determine if plant species are amenable to pruning techniques.</a:t>
            </a:r>
            <a:endParaRPr b="0"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9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46775" y="164700"/>
            <a:ext cx="86316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Analysis Phase: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1" marL="685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lang="en" sz="2100">
                <a:latin typeface="Comfortaa"/>
                <a:ea typeface="Comfortaa"/>
                <a:cs typeface="Comfortaa"/>
                <a:sym typeface="Comfortaa"/>
              </a:rPr>
              <a:t>Vegetation Assessment: </a:t>
            </a:r>
            <a:r>
              <a:rPr b="0" lang="en" sz="2100">
                <a:latin typeface="Comfortaa"/>
                <a:ea typeface="Comfortaa"/>
                <a:cs typeface="Comfortaa"/>
                <a:sym typeface="Comfortaa"/>
              </a:rPr>
              <a:t>Understand the role of identified plants in soil regeneration.</a:t>
            </a:r>
            <a:endParaRPr b="0" sz="2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100"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1" marL="685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lang="en" sz="2100">
                <a:latin typeface="Comfortaa"/>
                <a:ea typeface="Comfortaa"/>
                <a:cs typeface="Comfortaa"/>
                <a:sym typeface="Comfortaa"/>
              </a:rPr>
              <a:t>Environmental Impact Analysis: </a:t>
            </a:r>
            <a:r>
              <a:rPr b="0" lang="en" sz="2100">
                <a:latin typeface="Comfortaa"/>
                <a:ea typeface="Comfortaa"/>
                <a:cs typeface="Comfortaa"/>
                <a:sym typeface="Comfortaa"/>
              </a:rPr>
              <a:t>Assess how orography and environmental factors influence soil health.</a:t>
            </a:r>
            <a:endParaRPr b="0" sz="2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100"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1" marL="685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lang="en" sz="2100">
                <a:latin typeface="Comfortaa"/>
                <a:ea typeface="Comfortaa"/>
                <a:cs typeface="Comfortaa"/>
                <a:sym typeface="Comfortaa"/>
              </a:rPr>
              <a:t>Pruning Potential: </a:t>
            </a:r>
            <a:r>
              <a:rPr b="0" lang="en" sz="2100">
                <a:latin typeface="Comfortaa"/>
                <a:ea typeface="Comfortaa"/>
                <a:cs typeface="Comfortaa"/>
                <a:sym typeface="Comfortaa"/>
              </a:rPr>
              <a:t>Determine the feasibility and impact of pruning on soil carbon capture.</a:t>
            </a:r>
            <a:endParaRPr b="0"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Evaluation and Action Plan</a:t>
            </a:r>
            <a:endParaRPr b="0" sz="3200">
              <a:latin typeface="Comfortaa"/>
              <a:ea typeface="Comfortaa"/>
              <a:cs typeface="Comfortaa"/>
              <a:sym typeface="Comfortaa"/>
            </a:endParaRPr>
          </a:p>
          <a:p>
            <a:pPr indent="-152400" lvl="1" marL="750007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t/>
            </a:r>
            <a:endParaRPr b="0" sz="2300"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1" marL="750007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AutoNum type="arabicPeriod"/>
            </a:pPr>
            <a:r>
              <a:rPr lang="en" sz="2200">
                <a:latin typeface="Comfortaa"/>
                <a:ea typeface="Comfortaa"/>
                <a:cs typeface="Comfortaa"/>
                <a:sym typeface="Comfortaa"/>
              </a:rPr>
              <a:t>Soil Analysis: </a:t>
            </a:r>
            <a:r>
              <a:rPr b="0" lang="en" sz="2200">
                <a:latin typeface="Comfortaa"/>
                <a:ea typeface="Comfortaa"/>
                <a:cs typeface="Comfortaa"/>
                <a:sym typeface="Comfortaa"/>
              </a:rPr>
              <a:t>Conduct thorough soil tests to measure organic matter levels and understand soil chemistry.</a:t>
            </a:r>
            <a:endParaRPr b="0"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1" marL="750007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AutoNum type="arabicPeriod"/>
            </a:pPr>
            <a:r>
              <a:rPr lang="en" sz="2200">
                <a:latin typeface="Comfortaa"/>
                <a:ea typeface="Comfortaa"/>
                <a:cs typeface="Comfortaa"/>
                <a:sym typeface="Comfortaa"/>
              </a:rPr>
              <a:t>Carbon Density Assessment: </a:t>
            </a:r>
            <a:r>
              <a:rPr b="0" lang="en" sz="2200">
                <a:latin typeface="Comfortaa"/>
                <a:ea typeface="Comfortaa"/>
                <a:cs typeface="Comfortaa"/>
                <a:sym typeface="Comfortaa"/>
              </a:rPr>
              <a:t>Perform soil ignition tests to determine carbon density, crucial for setting a baseline for carbon capture goals</a:t>
            </a:r>
            <a:r>
              <a:rPr b="0" lang="en" sz="2700"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sz="2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sz="4000">
              <a:solidFill>
                <a:srgbClr val="9E9E9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72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